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3004800" cy="7315200"/>
  <p:notesSz cx="6858000" cy="9144000"/>
  <p:embeddedFontLst>
    <p:embeddedFont>
      <p:font typeface="Clear Sans" charset="1" panose="020B0503030202020304"/>
      <p:regular r:id="rId13"/>
    </p:embeddedFont>
    <p:embeddedFont>
      <p:font typeface="Jaturat Semi-Bold Italics" charset="1" panose="00000000000000000000"/>
      <p:regular r:id="rId14"/>
    </p:embeddedFont>
    <p:embeddedFont>
      <p:font typeface="Kompot Display Outline" charset="1" panose="00000000000000000000"/>
      <p:regular r:id="rId15"/>
    </p:embeddedFont>
    <p:embeddedFont>
      <p:font typeface="Jaturat Bold" charset="1" panose="00000000000000000000"/>
      <p:regular r:id="rId16"/>
    </p:embeddedFont>
    <p:embeddedFont>
      <p:font typeface="Nickainley" charset="1" panose="00000500000000000000"/>
      <p:regular r:id="rId17"/>
    </p:embeddedFont>
    <p:embeddedFont>
      <p:font typeface="Agrandir Tight" charset="1" panose="00000508000000000000"/>
      <p:regular r:id="rId18"/>
    </p:embeddedFont>
    <p:embeddedFont>
      <p:font typeface="Jaturat" charset="1" panose="00000000000000000000"/>
      <p:regular r:id="rId19"/>
    </p:embeddedFont>
    <p:embeddedFont>
      <p:font typeface="Agrandir Tight Bold" charset="1" panose="00000808000000000000"/>
      <p:regular r:id="rId20"/>
    </p:embeddedFont>
    <p:embeddedFont>
      <p:font typeface="Canva Sans" charset="1" panose="020B0503030501040103"/>
      <p:regular r:id="rId21"/>
    </p:embeddedFont>
    <p:embeddedFont>
      <p:font typeface="Clear Sans Medium" charset="1" panose="020B0603030202020304"/>
      <p:regular r:id="rId22"/>
    </p:embeddedFont>
    <p:embeddedFont>
      <p:font typeface="Canva Sans Bold" charset="1" panose="020B0803030501040103"/>
      <p:regular r:id="rId23"/>
    </p:embeddedFont>
    <p:embeddedFont>
      <p:font typeface="Futura Display" charset="1" panose="020B0504050904050C04"/>
      <p:regular r:id="rId24"/>
    </p:embeddedFont>
    <p:embeddedFont>
      <p:font typeface="Bukhari Script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Relationship Id="rId5" Target="slide2.xml" Type="http://schemas.openxmlformats.org/officeDocument/2006/relationships/slide"/><Relationship Id="rId6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GW11fN2c.mp4" Type="http://schemas.openxmlformats.org/officeDocument/2006/relationships/video"/><Relationship Id="rId4" Target="../media/VAFGW11fN2c.mp4" Type="http://schemas.microsoft.com/office/2007/relationships/media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gif" Type="http://schemas.openxmlformats.org/officeDocument/2006/relationships/image"/><Relationship Id="rId13" Target="../media/image24.png" Type="http://schemas.openxmlformats.org/officeDocument/2006/relationships/image"/><Relationship Id="rId14" Target="https://www.linkedin.com/company/catalyst-geca/" TargetMode="External" Type="http://schemas.openxmlformats.org/officeDocument/2006/relationships/hyperlink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slide1.xml" Type="http://schemas.openxmlformats.org/officeDocument/2006/relationships/slid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6.jpeg" Type="http://schemas.openxmlformats.org/officeDocument/2006/relationships/image"/><Relationship Id="rId3" Target="../media/VAFGWzOZY0Q.mp4" Type="http://schemas.openxmlformats.org/officeDocument/2006/relationships/video"/><Relationship Id="rId4" Target="../media/VAFGWzOZY0Q.mp4" Type="http://schemas.microsoft.com/office/2007/relationships/media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https://www.instagram.com/catalyst_geccs?utm_source=ig_web_button_share_sheet&amp;igsh=ZDNlZDc0MzIxNw==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19269" t="550" r="59" b="19819"/>
          <a:stretch>
            <a:fillRect/>
          </a:stretch>
        </p:blipFill>
        <p:spPr>
          <a:xfrm flipH="true" flipV="true">
            <a:off x="0" y="0"/>
            <a:ext cx="13004800" cy="731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433345" y="5892555"/>
            <a:ext cx="2144460" cy="517275"/>
            <a:chOff x="0" y="0"/>
            <a:chExt cx="719966" cy="173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9966" cy="173666"/>
            </a:xfrm>
            <a:custGeom>
              <a:avLst/>
              <a:gdLst/>
              <a:ahLst/>
              <a:cxnLst/>
              <a:rect r="r" b="b" t="t" l="l"/>
              <a:pathLst>
                <a:path h="173666" w="719966">
                  <a:moveTo>
                    <a:pt x="0" y="0"/>
                  </a:moveTo>
                  <a:lnTo>
                    <a:pt x="719966" y="0"/>
                  </a:lnTo>
                  <a:lnTo>
                    <a:pt x="719966" y="173666"/>
                  </a:lnTo>
                  <a:lnTo>
                    <a:pt x="0" y="173666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719966" cy="145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89"/>
                </a:lnSpc>
                <a:spcBef>
                  <a:spcPct val="0"/>
                </a:spcBef>
              </a:pPr>
              <a:r>
                <a:rPr lang="en-US" sz="1899" u="sng">
                  <a:solidFill>
                    <a:srgbClr val="FAFB63"/>
                  </a:solidFill>
                  <a:latin typeface="Clear Sans"/>
                  <a:ea typeface="Clear Sans"/>
                  <a:cs typeface="Clear Sans"/>
                  <a:sym typeface="Clear Sans"/>
                  <a:hlinkClick r:id="rId5" action="ppaction://hlinksldjump"/>
                </a:rPr>
                <a:t>Learn more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57202" y="109532"/>
            <a:ext cx="890716" cy="890716"/>
          </a:xfrm>
          <a:custGeom>
            <a:avLst/>
            <a:gdLst/>
            <a:ahLst/>
            <a:cxnLst/>
            <a:rect r="r" b="b" t="t" l="l"/>
            <a:pathLst>
              <a:path h="890716" w="890716">
                <a:moveTo>
                  <a:pt x="0" y="0"/>
                </a:moveTo>
                <a:lnTo>
                  <a:pt x="890716" y="0"/>
                </a:lnTo>
                <a:lnTo>
                  <a:pt x="890716" y="890715"/>
                </a:lnTo>
                <a:lnTo>
                  <a:pt x="0" y="890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432" t="-41436" r="-18433" b="-16271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47918" y="534109"/>
            <a:ext cx="2029887" cy="14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"/>
              </a:lnSpc>
            </a:pPr>
            <a:r>
              <a:rPr lang="en-US" sz="1647" spc="753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CATALYST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43496" y="2476498"/>
            <a:ext cx="6924158" cy="127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7500" i="true" spc="225">
                <a:solidFill>
                  <a:srgbClr val="FAFB63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PANORMA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0371" y="4437838"/>
            <a:ext cx="9440109" cy="68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</a:pPr>
            <a:r>
              <a:rPr lang="en-US" sz="3986">
                <a:solidFill>
                  <a:srgbClr val="FAFB63"/>
                </a:solidFill>
                <a:latin typeface="Kompot Display Outline"/>
                <a:ea typeface="Kompot Display Outline"/>
                <a:cs typeface="Kompot Display Outline"/>
                <a:sym typeface="Kompot Display Outline"/>
              </a:rPr>
              <a:t>A Culmination of mult</a:t>
            </a:r>
            <a:r>
              <a:rPr lang="en-US" sz="3986">
                <a:solidFill>
                  <a:srgbClr val="6BFFF7"/>
                </a:solidFill>
                <a:latin typeface="Kompot Display Outline"/>
                <a:ea typeface="Kompot Display Outline"/>
                <a:cs typeface="Kompot Display Outline"/>
                <a:sym typeface="Kompot Display Outline"/>
              </a:rPr>
              <a:t>itude of perspective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31253" t="0" r="150" b="32290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890493" y="2042524"/>
            <a:ext cx="3230164" cy="323015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49466" y="2042524"/>
            <a:ext cx="3230164" cy="323015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1520" y="2042524"/>
            <a:ext cx="3230164" cy="3230151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31520" y="5477073"/>
            <a:ext cx="3230164" cy="1106607"/>
            <a:chOff x="0" y="0"/>
            <a:chExt cx="4306886" cy="1475476"/>
          </a:xfrm>
        </p:grpSpPr>
        <p:sp>
          <p:nvSpPr>
            <p:cNvPr name="AutoShape 10" id="10"/>
            <p:cNvSpPr/>
            <p:nvPr/>
          </p:nvSpPr>
          <p:spPr>
            <a:xfrm>
              <a:off x="0" y="31750"/>
              <a:ext cx="822421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79400"/>
              <a:ext cx="4306886" cy="439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80"/>
                </a:lnSpc>
                <a:spcBef>
                  <a:spcPct val="0"/>
                </a:spcBef>
              </a:pPr>
              <a:r>
                <a:rPr lang="en-US" b="true" sz="2000" i="true" spc="60">
                  <a:solidFill>
                    <a:srgbClr val="FAFB63"/>
                  </a:solidFill>
                  <a:latin typeface="Jaturat Semi-Bold Italics"/>
                  <a:ea typeface="Jaturat Semi-Bold Italics"/>
                  <a:cs typeface="Jaturat Semi-Bold Italics"/>
                  <a:sym typeface="Jaturat Semi-Bold Italics"/>
                </a:rPr>
                <a:t>GURUCHARAN DAS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52541"/>
              <a:ext cx="4306886" cy="622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50"/>
                </a:lnSpc>
                <a:spcBef>
                  <a:spcPct val="0"/>
                </a:spcBef>
              </a:pPr>
              <a:r>
                <a:rPr lang="en-US" sz="1300">
                  <a:solidFill>
                    <a:srgbClr val="FFFFF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Author and Ex-CEO of Procter &amp; Gamble India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90493" y="5477073"/>
            <a:ext cx="3230164" cy="858957"/>
            <a:chOff x="0" y="0"/>
            <a:chExt cx="4306886" cy="1145276"/>
          </a:xfrm>
        </p:grpSpPr>
        <p:sp>
          <p:nvSpPr>
            <p:cNvPr name="AutoShape 14" id="14"/>
            <p:cNvSpPr/>
            <p:nvPr/>
          </p:nvSpPr>
          <p:spPr>
            <a:xfrm>
              <a:off x="0" y="31750"/>
              <a:ext cx="822421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79400"/>
              <a:ext cx="4306886" cy="439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80"/>
                </a:lnSpc>
                <a:spcBef>
                  <a:spcPct val="0"/>
                </a:spcBef>
              </a:pPr>
              <a:r>
                <a:rPr lang="en-US" b="true" sz="2000" i="true" spc="60">
                  <a:solidFill>
                    <a:srgbClr val="FAFB63"/>
                  </a:solidFill>
                  <a:latin typeface="Jaturat Semi-Bold Italics"/>
                  <a:ea typeface="Jaturat Semi-Bold Italics"/>
                  <a:cs typeface="Jaturat Semi-Bold Italics"/>
                  <a:sym typeface="Jaturat Semi-Bold Italics"/>
                </a:rPr>
                <a:t>VIVEK SAWANT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52541"/>
              <a:ext cx="4306886" cy="29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50"/>
                </a:lnSpc>
                <a:spcBef>
                  <a:spcPct val="0"/>
                </a:spcBef>
              </a:pPr>
              <a:r>
                <a:rPr lang="en-US" sz="1300">
                  <a:solidFill>
                    <a:srgbClr val="FFFFF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chief mentor of MKCL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49466" y="5477073"/>
            <a:ext cx="3230164" cy="858957"/>
            <a:chOff x="0" y="0"/>
            <a:chExt cx="4306886" cy="1145276"/>
          </a:xfrm>
        </p:grpSpPr>
        <p:sp>
          <p:nvSpPr>
            <p:cNvPr name="AutoShape 18" id="18"/>
            <p:cNvSpPr/>
            <p:nvPr/>
          </p:nvSpPr>
          <p:spPr>
            <a:xfrm>
              <a:off x="0" y="31750"/>
              <a:ext cx="822421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79400"/>
              <a:ext cx="4306886" cy="439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80"/>
                </a:lnSpc>
                <a:spcBef>
                  <a:spcPct val="0"/>
                </a:spcBef>
              </a:pPr>
              <a:r>
                <a:rPr lang="en-US" b="true" sz="2000" i="true" spc="60">
                  <a:solidFill>
                    <a:srgbClr val="FAFB63"/>
                  </a:solidFill>
                  <a:latin typeface="Jaturat Semi-Bold Italics"/>
                  <a:ea typeface="Jaturat Semi-Bold Italics"/>
                  <a:cs typeface="Jaturat Semi-Bold Italics"/>
                  <a:sym typeface="Jaturat Semi-Bold Italics"/>
                </a:rPr>
                <a:t>KARTHI SUBBARAMAN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52541"/>
              <a:ext cx="4306886" cy="29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50"/>
                </a:lnSpc>
                <a:spcBef>
                  <a:spcPct val="0"/>
                </a:spcBef>
              </a:pPr>
              <a:r>
                <a:rPr lang="en-US" sz="1300">
                  <a:solidFill>
                    <a:srgbClr val="FFFFF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Design leadership at Microsoft 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46189" y="119680"/>
            <a:ext cx="3403667" cy="78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8"/>
              </a:lnSpc>
              <a:spcBef>
                <a:spcPct val="0"/>
              </a:spcBef>
            </a:pPr>
            <a:r>
              <a:rPr lang="en-US" b="true" sz="2688" i="true" spc="80">
                <a:solidFill>
                  <a:srgbClr val="060F12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STUPENDOUS INTERVIEWS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14735" y="1360910"/>
            <a:ext cx="6781681" cy="34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0"/>
              </a:lnSpc>
            </a:pPr>
            <a:r>
              <a:rPr lang="en-US" sz="1664" b="true">
                <a:solidFill>
                  <a:srgbClr val="FAFB63"/>
                </a:solidFill>
                <a:latin typeface="Jaturat Bold"/>
                <a:ea typeface="Jaturat Bold"/>
                <a:cs typeface="Jaturat Bold"/>
                <a:sym typeface="Jaturat Bold"/>
              </a:rPr>
              <a:t>Intriguing conversations with some of the most brilliant minds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31253" t="0" r="150" b="32290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66077" y="741308"/>
            <a:ext cx="4089321" cy="4089321"/>
          </a:xfrm>
          <a:custGeom>
            <a:avLst/>
            <a:gdLst/>
            <a:ahLst/>
            <a:cxnLst/>
            <a:rect r="r" b="b" t="t" l="l"/>
            <a:pathLst>
              <a:path h="4089321" w="4089321">
                <a:moveTo>
                  <a:pt x="0" y="0"/>
                </a:moveTo>
                <a:lnTo>
                  <a:pt x="4089321" y="0"/>
                </a:lnTo>
                <a:lnTo>
                  <a:pt x="4089321" y="4089321"/>
                </a:lnTo>
                <a:lnTo>
                  <a:pt x="0" y="408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50590" y="731520"/>
            <a:ext cx="4050503" cy="4099109"/>
          </a:xfrm>
          <a:custGeom>
            <a:avLst/>
            <a:gdLst/>
            <a:ahLst/>
            <a:cxnLst/>
            <a:rect r="r" b="b" t="t" l="l"/>
            <a:pathLst>
              <a:path h="4099109" w="4050503">
                <a:moveTo>
                  <a:pt x="0" y="0"/>
                </a:moveTo>
                <a:lnTo>
                  <a:pt x="4050503" y="0"/>
                </a:lnTo>
                <a:lnTo>
                  <a:pt x="4050503" y="4099109"/>
                </a:lnTo>
                <a:lnTo>
                  <a:pt x="0" y="4099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16281" y="4928704"/>
            <a:ext cx="178891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ickainley"/>
                <a:ea typeface="Nickainley"/>
                <a:cs typeface="Nickainley"/>
                <a:sym typeface="Nickainley"/>
              </a:rPr>
              <a:t>Poetic Bliss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54022" y="4928704"/>
            <a:ext cx="24436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ickainley"/>
                <a:ea typeface="Nickainley"/>
                <a:cs typeface="Nickainley"/>
                <a:sym typeface="Nickainley"/>
              </a:rPr>
              <a:t>Worldly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6566" y="5660028"/>
            <a:ext cx="3888343" cy="64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A vibrant play of words, rhymes, rhythm put up</a:t>
            </a:r>
          </a:p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 by our poets.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45771" y="5660028"/>
            <a:ext cx="5660141" cy="64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These articles make us wonder and ponder upon</a:t>
            </a:r>
          </a:p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thought provoking topics.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31253" t="0" r="150" b="32290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66077" y="731520"/>
            <a:ext cx="4089321" cy="4089321"/>
          </a:xfrm>
          <a:custGeom>
            <a:avLst/>
            <a:gdLst/>
            <a:ahLst/>
            <a:cxnLst/>
            <a:rect r="r" b="b" t="t" l="l"/>
            <a:pathLst>
              <a:path h="4089321" w="4089321">
                <a:moveTo>
                  <a:pt x="0" y="0"/>
                </a:moveTo>
                <a:lnTo>
                  <a:pt x="4089321" y="0"/>
                </a:lnTo>
                <a:lnTo>
                  <a:pt x="4089321" y="4089321"/>
                </a:lnTo>
                <a:lnTo>
                  <a:pt x="0" y="408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31181" y="731520"/>
            <a:ext cx="4089321" cy="4089321"/>
          </a:xfrm>
          <a:custGeom>
            <a:avLst/>
            <a:gdLst/>
            <a:ahLst/>
            <a:cxnLst/>
            <a:rect r="r" b="b" t="t" l="l"/>
            <a:pathLst>
              <a:path h="4089321" w="4089321">
                <a:moveTo>
                  <a:pt x="0" y="0"/>
                </a:moveTo>
                <a:lnTo>
                  <a:pt x="4089321" y="0"/>
                </a:lnTo>
                <a:lnTo>
                  <a:pt x="4089321" y="4089321"/>
                </a:lnTo>
                <a:lnTo>
                  <a:pt x="0" y="4089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1575" y="4981037"/>
            <a:ext cx="27983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ickainley"/>
                <a:ea typeface="Nickainley"/>
                <a:cs typeface="Nickainley"/>
                <a:sym typeface="Nickainley"/>
              </a:rPr>
              <a:t>Appealing Graphics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3334" y="5660028"/>
            <a:ext cx="4248107" cy="94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Witness breathtaking artwork that showcases the</a:t>
            </a:r>
          </a:p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 unparalleled talent of our </a:t>
            </a:r>
          </a:p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college community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45771" y="5660028"/>
            <a:ext cx="5660141" cy="94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Moments captured by our students through</a:t>
            </a:r>
          </a:p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 photography are really stunning, captivating</a:t>
            </a:r>
          </a:p>
          <a:p>
            <a:pPr algn="ctr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 and tell powerful stories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48639" y="4981037"/>
            <a:ext cx="28544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ickainley"/>
                <a:ea typeface="Nickainley"/>
                <a:cs typeface="Nickainley"/>
                <a:sym typeface="Nickainley"/>
              </a:rPr>
              <a:t>Panoramic Pictures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31253" t="0" r="150" b="32290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831906" y="1633530"/>
            <a:ext cx="3690190" cy="3690190"/>
          </a:xfrm>
          <a:custGeom>
            <a:avLst/>
            <a:gdLst/>
            <a:ahLst/>
            <a:cxnLst/>
            <a:rect r="r" b="b" t="t" l="l"/>
            <a:pathLst>
              <a:path h="3690190" w="3690190">
                <a:moveTo>
                  <a:pt x="0" y="0"/>
                </a:moveTo>
                <a:lnTo>
                  <a:pt x="3690190" y="0"/>
                </a:lnTo>
                <a:lnTo>
                  <a:pt x="3690190" y="3690191"/>
                </a:lnTo>
                <a:lnTo>
                  <a:pt x="0" y="3690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1671" y="1633530"/>
            <a:ext cx="3690190" cy="3690190"/>
          </a:xfrm>
          <a:custGeom>
            <a:avLst/>
            <a:gdLst/>
            <a:ahLst/>
            <a:cxnLst/>
            <a:rect r="r" b="b" t="t" l="l"/>
            <a:pathLst>
              <a:path h="3690190" w="3690190">
                <a:moveTo>
                  <a:pt x="0" y="0"/>
                </a:moveTo>
                <a:lnTo>
                  <a:pt x="3690191" y="0"/>
                </a:lnTo>
                <a:lnTo>
                  <a:pt x="3690191" y="3690191"/>
                </a:lnTo>
                <a:lnTo>
                  <a:pt x="0" y="3690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520" y="1633530"/>
            <a:ext cx="3690190" cy="3690190"/>
          </a:xfrm>
          <a:custGeom>
            <a:avLst/>
            <a:gdLst/>
            <a:ahLst/>
            <a:cxnLst/>
            <a:rect r="r" b="b" t="t" l="l"/>
            <a:pathLst>
              <a:path h="3690190" w="3690190">
                <a:moveTo>
                  <a:pt x="0" y="0"/>
                </a:moveTo>
                <a:lnTo>
                  <a:pt x="3690190" y="0"/>
                </a:lnTo>
                <a:lnTo>
                  <a:pt x="3690190" y="3690191"/>
                </a:lnTo>
                <a:lnTo>
                  <a:pt x="0" y="3690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66179" y="-198314"/>
            <a:ext cx="7478792" cy="117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Jaturat"/>
                <a:ea typeface="Jaturat"/>
                <a:cs typeface="Jaturat"/>
                <a:sym typeface="Jaturat"/>
              </a:rPr>
              <a:t>Spearhead Spotlight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30049" y="909100"/>
            <a:ext cx="5551051" cy="56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65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Celebrating the Annual Fest, councils, and clubs that make</a:t>
            </a:r>
          </a:p>
          <a:p>
            <a:pPr algn="ctr">
              <a:lnSpc>
                <a:spcPts val="2319"/>
              </a:lnSpc>
            </a:pPr>
            <a:r>
              <a:rPr lang="en-US" sz="165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our college a dynamic and vibrant place.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0437" y="4996973"/>
            <a:ext cx="1807250" cy="5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b="true">
                <a:solidFill>
                  <a:srgbClr val="FFFFFF"/>
                </a:solidFill>
                <a:latin typeface="Agrandir Tight Bold"/>
                <a:ea typeface="Agrandir Tight Bold"/>
                <a:cs typeface="Agrandir Tight Bold"/>
                <a:sym typeface="Agrandir Tight Bold"/>
              </a:rPr>
              <a:t>Annual Fests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36793" y="4996973"/>
            <a:ext cx="1479947" cy="5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b="true">
                <a:solidFill>
                  <a:srgbClr val="FFFFFF"/>
                </a:solidFill>
                <a:latin typeface="Agrandir Tight Bold"/>
                <a:ea typeface="Agrandir Tight Bold"/>
                <a:cs typeface="Agrandir Tight Bold"/>
                <a:sym typeface="Agrandir Tight Bold"/>
              </a:rPr>
              <a:t>Club-intro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72693" y="4996973"/>
            <a:ext cx="1635442" cy="5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b="true">
                <a:solidFill>
                  <a:srgbClr val="FFFFFF"/>
                </a:solidFill>
                <a:latin typeface="Agrandir Tight Bold"/>
                <a:ea typeface="Agrandir Tight Bold"/>
                <a:cs typeface="Agrandir Tight Bold"/>
                <a:sym typeface="Agrandir Tight Bold"/>
              </a:rPr>
              <a:t>The Council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47778" y="5604680"/>
            <a:ext cx="2857976" cy="8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64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Students societies cherishing</a:t>
            </a:r>
          </a:p>
          <a:p>
            <a:pPr algn="ctr">
              <a:lnSpc>
                <a:spcPts val="2304"/>
              </a:lnSpc>
            </a:pPr>
            <a:r>
              <a:rPr lang="en-US" sz="164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the passion, abilities and skills</a:t>
            </a:r>
          </a:p>
          <a:p>
            <a:pPr algn="ctr">
              <a:lnSpc>
                <a:spcPts val="2304"/>
              </a:lnSpc>
            </a:pPr>
            <a:r>
              <a:rPr lang="en-US" sz="164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of our students.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61373" y="5652250"/>
            <a:ext cx="2831256" cy="80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15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Implementing the functional,</a:t>
            </a:r>
          </a:p>
          <a:p>
            <a:pPr algn="ctr">
              <a:lnSpc>
                <a:spcPts val="2146"/>
              </a:lnSpc>
            </a:pPr>
            <a:r>
              <a:rPr lang="en-US" sz="15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managerial aspects of our student activities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2666" y="5642725"/>
            <a:ext cx="2722792" cy="85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3"/>
              </a:lnSpc>
            </a:pPr>
            <a:r>
              <a:rPr lang="en-US" sz="165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glimpses of our very</a:t>
            </a:r>
          </a:p>
          <a:p>
            <a:pPr algn="ctr">
              <a:lnSpc>
                <a:spcPts val="2323"/>
              </a:lnSpc>
            </a:pPr>
            <a:r>
              <a:rPr lang="en-US" sz="165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own college </a:t>
            </a:r>
          </a:p>
          <a:p>
            <a:pPr algn="ctr">
              <a:lnSpc>
                <a:spcPts val="2323"/>
              </a:lnSpc>
            </a:pPr>
            <a:r>
              <a:rPr lang="en-US" sz="165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fiestas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31253" t="0" r="150" b="32290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606643" y="819020"/>
            <a:ext cx="3875304" cy="2216674"/>
          </a:xfrm>
          <a:custGeom>
            <a:avLst/>
            <a:gdLst/>
            <a:ahLst/>
            <a:cxnLst/>
            <a:rect r="r" b="b" t="t" l="l"/>
            <a:pathLst>
              <a:path h="2216674" w="3875304">
                <a:moveTo>
                  <a:pt x="0" y="0"/>
                </a:moveTo>
                <a:lnTo>
                  <a:pt x="3875304" y="0"/>
                </a:lnTo>
                <a:lnTo>
                  <a:pt x="3875304" y="2216674"/>
                </a:lnTo>
                <a:lnTo>
                  <a:pt x="0" y="2216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1282" y="819020"/>
            <a:ext cx="3893483" cy="2227072"/>
          </a:xfrm>
          <a:custGeom>
            <a:avLst/>
            <a:gdLst/>
            <a:ahLst/>
            <a:cxnLst/>
            <a:rect r="r" b="b" t="t" l="l"/>
            <a:pathLst>
              <a:path h="2227072" w="3893483">
                <a:moveTo>
                  <a:pt x="0" y="0"/>
                </a:moveTo>
                <a:lnTo>
                  <a:pt x="3893483" y="0"/>
                </a:lnTo>
                <a:lnTo>
                  <a:pt x="3893483" y="2227073"/>
                </a:lnTo>
                <a:lnTo>
                  <a:pt x="0" y="2227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8004" y="819020"/>
            <a:ext cx="3949304" cy="2227072"/>
          </a:xfrm>
          <a:custGeom>
            <a:avLst/>
            <a:gdLst/>
            <a:ahLst/>
            <a:cxnLst/>
            <a:rect r="r" b="b" t="t" l="l"/>
            <a:pathLst>
              <a:path h="2227072" w="3949304">
                <a:moveTo>
                  <a:pt x="0" y="0"/>
                </a:moveTo>
                <a:lnTo>
                  <a:pt x="3949305" y="0"/>
                </a:lnTo>
                <a:lnTo>
                  <a:pt x="3949305" y="2227073"/>
                </a:lnTo>
                <a:lnTo>
                  <a:pt x="0" y="2227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33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6569" y="3340326"/>
            <a:ext cx="2198013" cy="5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b="true">
                <a:solidFill>
                  <a:srgbClr val="FFFFFF"/>
                </a:solidFill>
                <a:latin typeface="Agrandir Tight Bold"/>
                <a:ea typeface="Agrandir Tight Bold"/>
                <a:cs typeface="Agrandir Tight Bold"/>
                <a:sym typeface="Agrandir Tight Bold"/>
              </a:rPr>
              <a:t>About Catalyst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8776" y="3340326"/>
            <a:ext cx="1884045" cy="5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b="true">
                <a:solidFill>
                  <a:srgbClr val="FFFFFF"/>
                </a:solidFill>
                <a:latin typeface="Agrandir Tight Bold"/>
                <a:ea typeface="Agrandir Tight Bold"/>
                <a:cs typeface="Agrandir Tight Bold"/>
                <a:sym typeface="Agrandir Tight Bold"/>
              </a:rPr>
              <a:t>Our Advisors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80862" y="3340326"/>
            <a:ext cx="2159913" cy="53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b="true">
                <a:solidFill>
                  <a:srgbClr val="FFFFFF"/>
                </a:solidFill>
                <a:latin typeface="Agrandir Tight Bold"/>
                <a:ea typeface="Agrandir Tight Bold"/>
                <a:cs typeface="Agrandir Tight Bold"/>
                <a:sym typeface="Agrandir Tight Bold"/>
              </a:rPr>
              <a:t>Meet the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4179" y="3983962"/>
            <a:ext cx="2722792" cy="567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3"/>
              </a:lnSpc>
            </a:pPr>
            <a:r>
              <a:rPr lang="en-US" sz="165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Patrimony</a:t>
            </a:r>
          </a:p>
          <a:p>
            <a:pPr algn="ctr">
              <a:lnSpc>
                <a:spcPts val="2323"/>
              </a:lnSpc>
            </a:pPr>
            <a:r>
              <a:rPr lang="en-US" sz="165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of our magazine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9712" y="3983962"/>
            <a:ext cx="3081461" cy="113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3"/>
              </a:lnSpc>
            </a:pPr>
            <a:r>
              <a:rPr lang="en-US" sz="165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insights from the people who always had our backs, Dr.A.S.Bhalchandra and Dr.Chitra Gaikwad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28215" y="3983962"/>
            <a:ext cx="3265206" cy="85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3"/>
              </a:lnSpc>
            </a:pPr>
            <a:r>
              <a:rPr lang="en-US" sz="165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Know the squad that worked tirelessly to bring this edition to you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4" r="73" b="4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34483" y="6727276"/>
            <a:ext cx="117278" cy="248088"/>
          </a:xfrm>
          <a:custGeom>
            <a:avLst/>
            <a:gdLst/>
            <a:ahLst/>
            <a:cxnLst/>
            <a:rect r="r" b="b" t="t" l="l"/>
            <a:pathLst>
              <a:path h="248088" w="117278">
                <a:moveTo>
                  <a:pt x="0" y="0"/>
                </a:moveTo>
                <a:lnTo>
                  <a:pt x="117277" y="0"/>
                </a:lnTo>
                <a:lnTo>
                  <a:pt x="117277" y="248088"/>
                </a:lnTo>
                <a:lnTo>
                  <a:pt x="0" y="248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hlinkClick r:id="rId9" tooltip="https://www.instagram.com/catalyst_geccs?utm_source=ig_web_button_share_sheet&amp;igsh=ZDNlZDc0MzIxNw=="/>
          </p:cNvPr>
          <p:cNvSpPr/>
          <p:nvPr/>
        </p:nvSpPr>
        <p:spPr>
          <a:xfrm flipH="false" flipV="false" rot="0">
            <a:off x="1207637" y="6689614"/>
            <a:ext cx="285750" cy="285750"/>
          </a:xfrm>
          <a:custGeom>
            <a:avLst/>
            <a:gdLst/>
            <a:ahLst/>
            <a:cxnLst/>
            <a:rect r="r" b="b" t="t" l="l"/>
            <a:pathLst>
              <a:path h="285750" w="285750">
                <a:moveTo>
                  <a:pt x="0" y="0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7151" y="6623441"/>
            <a:ext cx="418096" cy="418096"/>
          </a:xfrm>
          <a:custGeom>
            <a:avLst/>
            <a:gdLst/>
            <a:ahLst/>
            <a:cxnLst/>
            <a:rect r="r" b="b" t="t" l="l"/>
            <a:pathLst>
              <a:path h="418096" w="418096">
                <a:moveTo>
                  <a:pt x="0" y="0"/>
                </a:moveTo>
                <a:lnTo>
                  <a:pt x="418096" y="0"/>
                </a:lnTo>
                <a:lnTo>
                  <a:pt x="418096" y="418095"/>
                </a:lnTo>
                <a:lnTo>
                  <a:pt x="0" y="418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943355" y="6727276"/>
            <a:ext cx="415074" cy="375642"/>
          </a:xfrm>
          <a:prstGeom prst="rect">
            <a:avLst/>
          </a:prstGeom>
        </p:spPr>
      </p:pic>
      <p:sp>
        <p:nvSpPr>
          <p:cNvPr name="Freeform 7" id="7">
            <a:hlinkClick r:id="rId14" tooltip="https://www.linkedin.com/company/catalyst-geca/"/>
          </p:cNvPr>
          <p:cNvSpPr/>
          <p:nvPr/>
        </p:nvSpPr>
        <p:spPr>
          <a:xfrm flipH="false" flipV="false" rot="0">
            <a:off x="1718733" y="6670372"/>
            <a:ext cx="304992" cy="304992"/>
          </a:xfrm>
          <a:custGeom>
            <a:avLst/>
            <a:gdLst/>
            <a:ahLst/>
            <a:cxnLst/>
            <a:rect r="r" b="b" t="t" l="l"/>
            <a:pathLst>
              <a:path h="304992" w="304992">
                <a:moveTo>
                  <a:pt x="0" y="0"/>
                </a:moveTo>
                <a:lnTo>
                  <a:pt x="304992" y="0"/>
                </a:lnTo>
                <a:lnTo>
                  <a:pt x="304992" y="304992"/>
                </a:lnTo>
                <a:lnTo>
                  <a:pt x="0" y="3049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8" id="8">
            <a:hlinkClick r:id="rId17" action="ppaction://hlinksldjump"/>
          </p:cNvPr>
          <p:cNvSpPr/>
          <p:nvPr/>
        </p:nvSpPr>
        <p:spPr>
          <a:xfrm flipH="false" flipV="false" rot="0">
            <a:off x="11970839" y="6419104"/>
            <a:ext cx="230671" cy="270510"/>
          </a:xfrm>
          <a:custGeom>
            <a:avLst/>
            <a:gdLst/>
            <a:ahLst/>
            <a:cxnLst/>
            <a:rect r="r" b="b" t="t" l="l"/>
            <a:pathLst>
              <a:path h="270510" w="230671">
                <a:moveTo>
                  <a:pt x="0" y="0"/>
                </a:moveTo>
                <a:lnTo>
                  <a:pt x="230671" y="0"/>
                </a:lnTo>
                <a:lnTo>
                  <a:pt x="230671" y="270510"/>
                </a:lnTo>
                <a:lnTo>
                  <a:pt x="0" y="2705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0574" y="6851320"/>
            <a:ext cx="347622" cy="347622"/>
          </a:xfrm>
          <a:custGeom>
            <a:avLst/>
            <a:gdLst/>
            <a:ahLst/>
            <a:cxnLst/>
            <a:rect r="r" b="b" t="t" l="l"/>
            <a:pathLst>
              <a:path h="347622" w="347622">
                <a:moveTo>
                  <a:pt x="0" y="0"/>
                </a:moveTo>
                <a:lnTo>
                  <a:pt x="347622" y="0"/>
                </a:lnTo>
                <a:lnTo>
                  <a:pt x="347622" y="347622"/>
                </a:lnTo>
                <a:lnTo>
                  <a:pt x="0" y="3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249682" y="5363316"/>
            <a:ext cx="3427663" cy="719344"/>
            <a:chOff x="0" y="0"/>
            <a:chExt cx="4570218" cy="95912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17495"/>
              <a:ext cx="4570218" cy="341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197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catalyst@geca.ac.in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050"/>
              <a:ext cx="4570218" cy="341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1979"/>
                </a:lnSpc>
                <a:spcBef>
                  <a:spcPct val="0"/>
                </a:spcBef>
              </a:pPr>
              <a:r>
                <a:rPr lang="en-US" b="true" sz="1799" u="none">
                  <a:solidFill>
                    <a:srgbClr val="FAFB63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Email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9682" y="6332220"/>
            <a:ext cx="3427663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FAFB63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Social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7746" y="125730"/>
            <a:ext cx="305513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3599" i="true" spc="107">
                <a:solidFill>
                  <a:srgbClr val="FAFB63"/>
                </a:solidFill>
                <a:latin typeface="Jaturat Semi-Bold Italics"/>
                <a:ea typeface="Jaturat Semi-Bold Italics"/>
                <a:cs typeface="Jaturat Semi-Bold Italics"/>
                <a:sym typeface="Jaturat Semi-Bold Italics"/>
              </a:rPr>
              <a:t>PANAROMA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1760" y="1008704"/>
            <a:ext cx="2186436" cy="5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6" u="sng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1760" y="1862991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Gurucharan 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1760" y="2213138"/>
            <a:ext cx="1266973" cy="2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Vivek Sawant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1760" y="2564454"/>
            <a:ext cx="185141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Karthi Subbaraman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88475" y="1031631"/>
            <a:ext cx="2452139" cy="54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154" u="sng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Expressions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90032" y="1862991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Article             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90032" y="2222663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Poems             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90032" y="2558316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Sketches         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90032" y="2891691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Photographs   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59739" y="1031631"/>
            <a:ext cx="2452139" cy="54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154" u="sng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59739" y="1862991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Annual Fest      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59739" y="2202504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Clubs-intro        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59739" y="2558316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Council              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59739" y="2891691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About Catalyst  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059739" y="3244116"/>
            <a:ext cx="15117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Meet the team   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88987" y="4615716"/>
            <a:ext cx="2148588" cy="65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sz="1898" b="true">
                <a:solidFill>
                  <a:srgbClr val="FFFFFF">
                    <a:alpha val="28627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Subscribe to our</a:t>
            </a:r>
          </a:p>
          <a:p>
            <a:pPr algn="ctr">
              <a:lnSpc>
                <a:spcPts val="2657"/>
              </a:lnSpc>
            </a:pPr>
            <a:r>
              <a:rPr lang="en-US" sz="1898" b="true">
                <a:solidFill>
                  <a:srgbClr val="FFFFFF">
                    <a:alpha val="28627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Newsletter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59739" y="5406089"/>
            <a:ext cx="1159907" cy="31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773">
                <a:solidFill>
                  <a:srgbClr val="000000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I’m Interested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395804" y="6751308"/>
            <a:ext cx="1404676" cy="3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sz="202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Made With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482253" y="6748458"/>
            <a:ext cx="2510643" cy="35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TEAM CATALYST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07066" y="7083868"/>
            <a:ext cx="1588889" cy="17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9"/>
              </a:lnSpc>
            </a:pPr>
            <a:r>
              <a:rPr lang="en-US" sz="1035">
                <a:solidFill>
                  <a:srgbClr val="FFFFFF"/>
                </a:solidFill>
                <a:latin typeface="Bukhari Script"/>
                <a:ea typeface="Bukhari Script"/>
                <a:cs typeface="Bukhari Script"/>
                <a:sym typeface="Bukhari Script"/>
              </a:rPr>
              <a:t>Made by - Shriram Vaidya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93175" y="6740023"/>
            <a:ext cx="1111568" cy="27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1"/>
              </a:lnSpc>
            </a:pPr>
            <a:r>
              <a:rPr lang="en-US" sz="157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 to top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28241" y="6892550"/>
            <a:ext cx="1149274" cy="23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2023 Catalyst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86816" y="6784768"/>
            <a:ext cx="15513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DAGTF7Nw6_s</dc:identifier>
  <dcterms:modified xsi:type="dcterms:W3CDTF">2011-08-01T06:04:30Z</dcterms:modified>
  <cp:revision>1</cp:revision>
  <dc:title>Demo site</dc:title>
</cp:coreProperties>
</file>